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35"/>
  </p:notesMasterIdLst>
  <p:sldIdLst>
    <p:sldId id="256" r:id="rId3"/>
    <p:sldId id="369" r:id="rId4"/>
    <p:sldId id="368" r:id="rId5"/>
    <p:sldId id="375" r:id="rId6"/>
    <p:sldId id="370" r:id="rId7"/>
    <p:sldId id="346" r:id="rId8"/>
    <p:sldId id="371" r:id="rId9"/>
    <p:sldId id="372" r:id="rId10"/>
    <p:sldId id="373" r:id="rId11"/>
    <p:sldId id="374" r:id="rId12"/>
    <p:sldId id="377" r:id="rId13"/>
    <p:sldId id="376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2" r:id="rId28"/>
    <p:sldId id="394" r:id="rId29"/>
    <p:sldId id="395" r:id="rId30"/>
    <p:sldId id="396" r:id="rId31"/>
    <p:sldId id="399" r:id="rId32"/>
    <p:sldId id="397" r:id="rId33"/>
    <p:sldId id="398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0" autoAdjust="0"/>
    <p:restoredTop sz="94671" autoAdjust="0"/>
  </p:normalViewPr>
  <p:slideViewPr>
    <p:cSldViewPr>
      <p:cViewPr varScale="1">
        <p:scale>
          <a:sx n="91" d="100"/>
          <a:sy n="91" d="100"/>
        </p:scale>
        <p:origin x="199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897773B-B2CD-46C1-8201-8AC4560682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336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97773B-B2CD-46C1-8201-8AC4560682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3D528-FACC-4BE8-9F5D-D0E41377C4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B0225-8724-4B81-9946-3AB168C05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5668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5668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5099B-F792-481C-B7C0-F765C56C29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19200"/>
            <a:ext cx="43434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3434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114C8F-15C9-4510-AAE7-F0C2AFCA2B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76200"/>
            <a:ext cx="22479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13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219200"/>
            <a:ext cx="4343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343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FAB1C-5652-4045-8D3E-E81757FA53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CD742-C1E3-43C1-B301-6B8C11ECC1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D19BA-A4C2-428F-8018-7E48135970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84BF9-5762-44F6-9249-D3A2C18574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62E36-4EB8-4274-8807-B6F12CA61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4C0FA-A150-4AE5-B2D4-5153427EC6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4C2D0-6448-489D-B978-C8826ADC7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770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3AE7BB9A-C788-4339-B474-731954BF1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0">
            <a:gsLst>
              <a:gs pos="0">
                <a:srgbClr val="000040"/>
              </a:gs>
              <a:gs pos="100000">
                <a:srgbClr val="000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30755" name="Line 3"/>
          <p:cNvSpPr>
            <a:spLocks noChangeShapeType="1"/>
          </p:cNvSpPr>
          <p:nvPr userDrawn="1"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307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style; </a:t>
            </a:r>
            <a:br>
              <a:rPr lang="en-US" smtClean="0"/>
            </a:br>
            <a:r>
              <a:rPr lang="en-US" smtClean="0"/>
              <a:t>title may have second line.</a:t>
            </a:r>
          </a:p>
        </p:txBody>
      </p:sp>
      <p:sp>
        <p:nvSpPr>
          <p:cNvPr id="33075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839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box.com/en-US/kinec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895600"/>
            <a:ext cx="7772400" cy="1470025"/>
          </a:xfrm>
        </p:spPr>
        <p:txBody>
          <a:bodyPr/>
          <a:lstStyle/>
          <a:p>
            <a:pPr algn="l" eaLnBrk="1" hangingPunct="1"/>
            <a:r>
              <a:rPr lang="en-US" sz="4800" b="1" dirty="0" smtClean="0"/>
              <a:t>CS460</a:t>
            </a:r>
            <a:br>
              <a:rPr lang="en-US" sz="4800" b="1" dirty="0" smtClean="0"/>
            </a:br>
            <a:r>
              <a:rPr lang="en-US" sz="4800" b="1" dirty="0" smtClean="0"/>
              <a:t>Vision for Graphics</a:t>
            </a:r>
            <a:br>
              <a:rPr lang="en-US" sz="4800" b="1" dirty="0" smtClean="0"/>
            </a:br>
            <a:r>
              <a:rPr lang="en-US" sz="2800" b="1" dirty="0">
                <a:latin typeface="Arial" charset="0"/>
              </a:rPr>
              <a:t>Instructor:  </a:t>
            </a:r>
            <a:r>
              <a:rPr lang="en-US" sz="2800" b="1" dirty="0" smtClean="0">
                <a:latin typeface="Arial" charset="0"/>
              </a:rPr>
              <a:t>Craig Yu</a:t>
            </a:r>
            <a:r>
              <a:rPr lang="en-US" sz="2800" b="1" dirty="0">
                <a:latin typeface="Arial" charset="0"/>
              </a:rPr>
              <a:t/>
            </a:r>
            <a:br>
              <a:rPr lang="en-US" sz="2800" b="1" dirty="0">
                <a:latin typeface="Arial" charset="0"/>
              </a:rPr>
            </a:br>
            <a:r>
              <a:rPr lang="en-US" sz="2800" b="1" dirty="0">
                <a:latin typeface="Arial" charset="0"/>
              </a:rPr>
              <a:t/>
            </a:r>
            <a:br>
              <a:rPr lang="en-US" sz="2800" b="1" dirty="0">
                <a:latin typeface="Arial" charset="0"/>
              </a:rPr>
            </a:br>
            <a:endParaRPr lang="en-US" sz="2800" b="1" dirty="0" smtClean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74C1E6-81CF-44E4-8709-0DDAA8AB5329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6" y="1066800"/>
            <a:ext cx="2031110" cy="2087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1079481"/>
            <a:ext cx="29432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1019175"/>
            <a:ext cx="287655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0" y="3657600"/>
            <a:ext cx="209811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3184506"/>
            <a:ext cx="3028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image-based rendering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926916" y="3208944"/>
            <a:ext cx="2999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image-based modeling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31243" y="3200400"/>
            <a:ext cx="2888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Interactive Techniques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94365" y="6210300"/>
            <a:ext cx="21964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texture synthesis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639534"/>
            <a:ext cx="24003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43200" y="6211284"/>
            <a:ext cx="33489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feature-based recognition</a:t>
            </a: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11" y="3711892"/>
            <a:ext cx="2540589" cy="247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943600" y="6211284"/>
            <a:ext cx="32672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region-based recognition</a:t>
            </a:r>
          </a:p>
        </p:txBody>
      </p:sp>
    </p:spTree>
    <p:extLst>
      <p:ext uri="{BB962C8B-B14F-4D97-AF65-F5344CB8AC3E}">
        <p14:creationId xmlns:p14="http://schemas.microsoft.com/office/powerpoint/2010/main" val="322907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9" y="1158240"/>
            <a:ext cx="874023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92628" y="606531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www.xbox.com/en-US/kinect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8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computer vision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066800"/>
            <a:ext cx="8515350" cy="53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6953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computer vision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 is useful</a:t>
            </a:r>
          </a:p>
          <a:p>
            <a:r>
              <a:rPr lang="en-US" dirty="0" smtClean="0"/>
              <a:t>Vision </a:t>
            </a:r>
            <a:r>
              <a:rPr lang="en-US" dirty="0"/>
              <a:t>is interesting</a:t>
            </a:r>
          </a:p>
          <a:p>
            <a:r>
              <a:rPr lang="en-US" dirty="0" smtClean="0"/>
              <a:t>Vision </a:t>
            </a:r>
            <a:r>
              <a:rPr lang="en-US" dirty="0"/>
              <a:t>is difficult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Half of primate cerebral cortex is devoted to </a:t>
            </a:r>
            <a:r>
              <a:rPr lang="en-US" dirty="0" smtClean="0"/>
              <a:t>visual processing</a:t>
            </a:r>
            <a:endParaRPr lang="en-US" dirty="0"/>
          </a:p>
          <a:p>
            <a:pPr lvl="1"/>
            <a:r>
              <a:rPr lang="en-US" dirty="0" smtClean="0"/>
              <a:t> </a:t>
            </a:r>
            <a:r>
              <a:rPr lang="en-US" dirty="0"/>
              <a:t>Achieving human‐level visual perception is </a:t>
            </a:r>
            <a:r>
              <a:rPr lang="en-US" dirty="0" smtClean="0"/>
              <a:t>probably “AI‐complete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7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viewpoint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990600"/>
            <a:ext cx="8724900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799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Illumination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557338"/>
            <a:ext cx="871537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340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904427" y="1143000"/>
            <a:ext cx="3278768" cy="5562600"/>
            <a:chOff x="2904427" y="1295400"/>
            <a:chExt cx="3278768" cy="5562600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427" y="1295400"/>
              <a:ext cx="3278768" cy="556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904427" y="1295400"/>
              <a:ext cx="1134173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21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Deformation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" y="1295400"/>
            <a:ext cx="871537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654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Occlusion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300938" y="1231886"/>
            <a:ext cx="4557062" cy="5473714"/>
            <a:chOff x="1896256" y="1078523"/>
            <a:chExt cx="4557062" cy="5473714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6256" y="1078523"/>
              <a:ext cx="4557062" cy="3657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4730260"/>
              <a:ext cx="4548318" cy="182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8106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Background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7" y="1219200"/>
            <a:ext cx="6715125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Vision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678363"/>
          </a:xfrm>
        </p:spPr>
        <p:txBody>
          <a:bodyPr/>
          <a:lstStyle/>
          <a:p>
            <a:r>
              <a:rPr lang="en-US" sz="2000" dirty="0" smtClean="0"/>
              <a:t>In 1966, Marvin </a:t>
            </a:r>
            <a:r>
              <a:rPr lang="en-US" sz="2000" dirty="0" err="1"/>
              <a:t>Minsky</a:t>
            </a:r>
            <a:r>
              <a:rPr lang="en-US" sz="2000" dirty="0"/>
              <a:t> at </a:t>
            </a:r>
            <a:r>
              <a:rPr lang="en-US" sz="2000" dirty="0" smtClean="0"/>
              <a:t>MIT asked </a:t>
            </a:r>
            <a:r>
              <a:rPr lang="en-US" sz="2000" dirty="0"/>
              <a:t>his </a:t>
            </a:r>
            <a:r>
              <a:rPr lang="en-US" sz="2000" dirty="0" smtClean="0"/>
              <a:t>undergraduate </a:t>
            </a:r>
            <a:r>
              <a:rPr lang="en-US" sz="2000" dirty="0"/>
              <a:t>student Gerald Jay </a:t>
            </a:r>
            <a:r>
              <a:rPr lang="en-US" sz="2000" dirty="0" err="1"/>
              <a:t>Sussman</a:t>
            </a:r>
            <a:r>
              <a:rPr lang="en-US" sz="2000" dirty="0"/>
              <a:t> to “spend the summer linking a camera to </a:t>
            </a:r>
            <a:r>
              <a:rPr lang="en-US" sz="2000" dirty="0" smtClean="0"/>
              <a:t>a computer </a:t>
            </a:r>
            <a:r>
              <a:rPr lang="en-US" sz="2000" dirty="0"/>
              <a:t>and getting the computer to describe what it saw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“In the 1960s, almost no one realized that machine vision was difficult.” – David Marr, </a:t>
            </a:r>
            <a:r>
              <a:rPr lang="en-US" sz="2000" dirty="0" smtClean="0"/>
              <a:t>1982</a:t>
            </a:r>
          </a:p>
          <a:p>
            <a:r>
              <a:rPr lang="en-US" sz="2000" dirty="0" smtClean="0"/>
              <a:t>40</a:t>
            </a:r>
            <a:r>
              <a:rPr lang="en-US" sz="2000" dirty="0"/>
              <a:t>+ years later, we are still working on </a:t>
            </a:r>
            <a:r>
              <a:rPr lang="en-US" sz="2000" dirty="0" smtClean="0"/>
              <a:t>this…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69" y="3142799"/>
            <a:ext cx="5821095" cy="371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077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219200"/>
            <a:ext cx="79343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7285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Challenges: Object intra-class variation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143000"/>
            <a:ext cx="798195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870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Local Ambiguities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7971654" cy="324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069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or opportunities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 </a:t>
            </a:r>
            <a:r>
              <a:rPr lang="en-US" dirty="0"/>
              <a:t>are confusing, but they also reveal </a:t>
            </a:r>
            <a:r>
              <a:rPr lang="en-US" dirty="0" smtClean="0"/>
              <a:t>the structure </a:t>
            </a:r>
            <a:r>
              <a:rPr lang="en-US" dirty="0"/>
              <a:t>of the world through numerous cues</a:t>
            </a:r>
          </a:p>
          <a:p>
            <a:r>
              <a:rPr lang="en-US" dirty="0" smtClean="0"/>
              <a:t>Our </a:t>
            </a:r>
            <a:r>
              <a:rPr lang="en-US" dirty="0"/>
              <a:t>job is to interpret the cues!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Computer Vision in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Effects in movie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752600"/>
            <a:ext cx="7591425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054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Computer Vision in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Urban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1752600"/>
            <a:ext cx="829627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325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Computer Vision in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Face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6479537" cy="438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09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Computer Vision in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26870"/>
            <a:ext cx="7153275" cy="4872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664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Computer Vision in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Optical Character Recognition (OCR)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8" y="1962150"/>
            <a:ext cx="804862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35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Computer Vision in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Toys and Robots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6781800" cy="423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13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Vision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51504"/>
            <a:ext cx="9144000" cy="2901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169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Computer Vision in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7953375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51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Computer Vision in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Automotive Safety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658100" cy="487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815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Computer Vision in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Vision for robotics, space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88135"/>
            <a:ext cx="8080058" cy="507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22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 bridge the gap between pixels and “meaning”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1180"/>
            <a:ext cx="782002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72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Vision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100" name="Picture 4" descr="File:CVoverview2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620000" cy="53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77000" y="593322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0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Vision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346F2-9B8A-46EC-92C4-4CB4B4DE11E6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048000" y="1558447"/>
            <a:ext cx="28956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Computer Vision</a:t>
            </a:r>
          </a:p>
        </p:txBody>
      </p:sp>
      <p:sp>
        <p:nvSpPr>
          <p:cNvPr id="7" name="Oval 6"/>
          <p:cNvSpPr/>
          <p:nvPr/>
        </p:nvSpPr>
        <p:spPr>
          <a:xfrm>
            <a:off x="274637" y="4572000"/>
            <a:ext cx="28956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Image Processing</a:t>
            </a:r>
          </a:p>
        </p:txBody>
      </p:sp>
      <p:sp>
        <p:nvSpPr>
          <p:cNvPr id="8" name="Oval 7"/>
          <p:cNvSpPr/>
          <p:nvPr/>
        </p:nvSpPr>
        <p:spPr>
          <a:xfrm>
            <a:off x="6054090" y="4572000"/>
            <a:ext cx="28956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Computer Graphics</a:t>
            </a:r>
          </a:p>
        </p:txBody>
      </p:sp>
      <p:cxnSp>
        <p:nvCxnSpPr>
          <p:cNvPr id="11" name="Straight Connector 10"/>
          <p:cNvCxnSpPr>
            <a:stCxn id="7" idx="0"/>
            <a:endCxn id="6" idx="3"/>
          </p:cNvCxnSpPr>
          <p:nvPr/>
        </p:nvCxnSpPr>
        <p:spPr>
          <a:xfrm flipV="1">
            <a:off x="1722437" y="2664140"/>
            <a:ext cx="1749614" cy="190786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0"/>
            <a:endCxn id="6" idx="5"/>
          </p:cNvCxnSpPr>
          <p:nvPr/>
        </p:nvCxnSpPr>
        <p:spPr>
          <a:xfrm flipH="1" flipV="1">
            <a:off x="5519549" y="2664140"/>
            <a:ext cx="1982341" cy="190786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>
          <a:xfrm>
            <a:off x="3170237" y="5219700"/>
            <a:ext cx="2883853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76950" y="1883091"/>
            <a:ext cx="2582863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Stereo, </a:t>
            </a:r>
          </a:p>
          <a:p>
            <a:pPr>
              <a:defRPr/>
            </a:pPr>
            <a:r>
              <a:rPr lang="en-US" sz="1800" dirty="0">
                <a:latin typeface="+mn-lt"/>
              </a:rPr>
              <a:t>3D Reconstruction, etc.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5907088"/>
            <a:ext cx="2378075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Image Enhancement,</a:t>
            </a:r>
          </a:p>
          <a:p>
            <a:pPr>
              <a:defRPr/>
            </a:pPr>
            <a:r>
              <a:rPr lang="en-US" sz="1800" dirty="0" err="1">
                <a:latin typeface="+mn-lt"/>
              </a:rPr>
              <a:t>Denoising</a:t>
            </a:r>
            <a:r>
              <a:rPr lang="en-US" sz="1800" dirty="0">
                <a:latin typeface="+mn-lt"/>
              </a:rPr>
              <a:t>, etc.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78600" y="5867400"/>
            <a:ext cx="203200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Rendering,</a:t>
            </a:r>
          </a:p>
          <a:p>
            <a:pPr>
              <a:defRPr/>
            </a:pPr>
            <a:r>
              <a:rPr lang="en-US" sz="1800" dirty="0">
                <a:latin typeface="+mn-lt"/>
              </a:rPr>
              <a:t>3D </a:t>
            </a:r>
            <a:r>
              <a:rPr lang="en-US" sz="1800" dirty="0" err="1">
                <a:latin typeface="+mn-lt"/>
              </a:rPr>
              <a:t>Modelling</a:t>
            </a:r>
            <a:r>
              <a:rPr lang="en-US" sz="1800" dirty="0">
                <a:latin typeface="+mn-lt"/>
              </a:rPr>
              <a:t>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93" y="1292542"/>
            <a:ext cx="20669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90" y="1114424"/>
            <a:ext cx="2633863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53" y="1406842"/>
            <a:ext cx="279082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8" y="3773805"/>
            <a:ext cx="18954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857" y="3764280"/>
            <a:ext cx="2095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733799"/>
            <a:ext cx="191452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0600" y="3105090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line labeling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308572" y="3124200"/>
            <a:ext cx="2406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pictorial structures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894314" y="3158431"/>
            <a:ext cx="29370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articulated body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847891" y="5715000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intrinsic images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970662" y="5715000"/>
            <a:ext cx="2973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stereo correspondence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20832" y="5715000"/>
            <a:ext cx="1569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616846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1980s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24003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219200"/>
            <a:ext cx="15049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47750"/>
            <a:ext cx="2082617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2678" y="3198168"/>
            <a:ext cx="2254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pyramid blending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3025" y="3198168"/>
            <a:ext cx="2577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shape from shading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216279" y="3198168"/>
            <a:ext cx="1994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edge detection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962400"/>
            <a:ext cx="20669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025" y="3789838"/>
            <a:ext cx="2483410" cy="2037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75" y="3686175"/>
            <a:ext cx="2777007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81000" y="5865495"/>
            <a:ext cx="2514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physically-based models</a:t>
            </a:r>
          </a:p>
        </p:txBody>
      </p:sp>
      <p:sp>
        <p:nvSpPr>
          <p:cNvPr id="9" name="Rectangle 8"/>
          <p:cNvSpPr/>
          <p:nvPr/>
        </p:nvSpPr>
        <p:spPr>
          <a:xfrm>
            <a:off x="2847021" y="5829300"/>
            <a:ext cx="30177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regularization-based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surface </a:t>
            </a:r>
            <a:r>
              <a:rPr lang="en-US" sz="2000" dirty="0"/>
              <a:t>reconstruction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63578" y="5845314"/>
            <a:ext cx="29994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range data acquisition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and merging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543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14C8F-15C9-4510-AAE7-F0C2AFCA2B9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1038225"/>
            <a:ext cx="230505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90600"/>
            <a:ext cx="29972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990600"/>
            <a:ext cx="13716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2385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factorization-based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structure from </a:t>
            </a:r>
            <a:r>
              <a:rPr lang="en-US" sz="2000" dirty="0"/>
              <a:t>motion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229687" y="3392388"/>
            <a:ext cx="2938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dense stereo matching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742252" y="3238500"/>
            <a:ext cx="19078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multi-view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reconstruction</a:t>
            </a:r>
            <a:endParaRPr lang="en-US" sz="20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" y="4176891"/>
            <a:ext cx="2518410" cy="188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3538" y="6172200"/>
            <a:ext cx="17475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face tracking</a:t>
            </a: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06" y="4103787"/>
            <a:ext cx="2497116" cy="203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74047" y="6172200"/>
            <a:ext cx="2622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image segmentation</a:t>
            </a: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677" y="4043601"/>
            <a:ext cx="2228377" cy="212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646097" y="6185535"/>
            <a:ext cx="2143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71168654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umblin_EGSR2004slides">
  <a:themeElements>
    <a:clrScheme name="Tumblin_EGSR2004slides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Tumblin_EGSR2004slid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umblin_EGSR2004slides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umblin_EGSR2004slide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mblin_EGSR2004slides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mblin_EGSR2004slides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mblin_EGSR2004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mblin_EGSR2004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mblin_EGSR2004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405</Words>
  <Application>Microsoft Office PowerPoint</Application>
  <PresentationFormat>On-screen Show (4:3)</PresentationFormat>
  <Paragraphs>120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Gulim</vt:lpstr>
      <vt:lpstr>Arial</vt:lpstr>
      <vt:lpstr>Arial Narrow</vt:lpstr>
      <vt:lpstr>Default Design</vt:lpstr>
      <vt:lpstr>Tumblin_EGSR2004slides</vt:lpstr>
      <vt:lpstr>CS460 Vision for Graphics Instructor:  Craig Yu  </vt:lpstr>
      <vt:lpstr>What is Computer Vision ?</vt:lpstr>
      <vt:lpstr>What is Computer Vision ?</vt:lpstr>
      <vt:lpstr>The goal of computer vision</vt:lpstr>
      <vt:lpstr>What is Computer Vision ?</vt:lpstr>
      <vt:lpstr>What is Computer Vision ?</vt:lpstr>
      <vt:lpstr>1970s</vt:lpstr>
      <vt:lpstr>1980s</vt:lpstr>
      <vt:lpstr>1990s</vt:lpstr>
      <vt:lpstr>2000s</vt:lpstr>
      <vt:lpstr>State-of-the-art ?</vt:lpstr>
      <vt:lpstr>Why study computer vision ?</vt:lpstr>
      <vt:lpstr>Why study computer vision ?</vt:lpstr>
      <vt:lpstr>Challenges: viewpoint variation</vt:lpstr>
      <vt:lpstr>Challenges: Illumination</vt:lpstr>
      <vt:lpstr>Challenges: Scale</vt:lpstr>
      <vt:lpstr>Challenges: Deformation</vt:lpstr>
      <vt:lpstr>Challenges: Occlusion</vt:lpstr>
      <vt:lpstr>Challenges: Background cluster</vt:lpstr>
      <vt:lpstr>Challenges: Motion</vt:lpstr>
      <vt:lpstr>Challenges: Object intra-class variation</vt:lpstr>
      <vt:lpstr>Challenges: Local Ambiguities</vt:lpstr>
      <vt:lpstr>Challenges or opportunities?</vt:lpstr>
      <vt:lpstr>Computer Vision in the Real World</vt:lpstr>
      <vt:lpstr>Computer Vision in the Real World</vt:lpstr>
      <vt:lpstr>Computer Vision in the Real World</vt:lpstr>
      <vt:lpstr>Computer Vision in the Real World</vt:lpstr>
      <vt:lpstr>Computer Vision in the Real World</vt:lpstr>
      <vt:lpstr>Computer Vision in the Real World</vt:lpstr>
      <vt:lpstr>Computer Vision in the Real World</vt:lpstr>
      <vt:lpstr>Computer Vision in the Real World</vt:lpstr>
      <vt:lpstr>Computer Vision in the Real World</vt:lpstr>
    </vt:vector>
  </TitlesOfParts>
  <Company>NUS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Photography</dc:title>
  <dc:creator>Yu-Wing Tai</dc:creator>
  <cp:lastModifiedBy>cc</cp:lastModifiedBy>
  <cp:revision>73</cp:revision>
  <dcterms:created xsi:type="dcterms:W3CDTF">2008-01-13T13:15:39Z</dcterms:created>
  <dcterms:modified xsi:type="dcterms:W3CDTF">2017-12-05T03:48:40Z</dcterms:modified>
</cp:coreProperties>
</file>